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43"/>
  </p:notesMasterIdLst>
  <p:sldIdLst>
    <p:sldId id="256" r:id="rId2"/>
    <p:sldId id="292" r:id="rId3"/>
    <p:sldId id="258" r:id="rId4"/>
    <p:sldId id="268" r:id="rId5"/>
    <p:sldId id="259" r:id="rId6"/>
    <p:sldId id="297" r:id="rId7"/>
    <p:sldId id="260" r:id="rId8"/>
    <p:sldId id="261" r:id="rId9"/>
    <p:sldId id="298" r:id="rId10"/>
    <p:sldId id="266" r:id="rId11"/>
    <p:sldId id="262" r:id="rId12"/>
    <p:sldId id="269" r:id="rId13"/>
    <p:sldId id="270" r:id="rId14"/>
    <p:sldId id="271" r:id="rId15"/>
    <p:sldId id="272" r:id="rId16"/>
    <p:sldId id="267" r:id="rId17"/>
    <p:sldId id="273" r:id="rId18"/>
    <p:sldId id="274" r:id="rId19"/>
    <p:sldId id="276" r:id="rId20"/>
    <p:sldId id="277" r:id="rId21"/>
    <p:sldId id="278" r:id="rId22"/>
    <p:sldId id="279" r:id="rId23"/>
    <p:sldId id="280" r:id="rId24"/>
    <p:sldId id="281" r:id="rId25"/>
    <p:sldId id="282" r:id="rId26"/>
    <p:sldId id="285" r:id="rId27"/>
    <p:sldId id="284" r:id="rId28"/>
    <p:sldId id="286" r:id="rId29"/>
    <p:sldId id="287" r:id="rId30"/>
    <p:sldId id="288" r:id="rId31"/>
    <p:sldId id="293" r:id="rId32"/>
    <p:sldId id="290" r:id="rId33"/>
    <p:sldId id="289" r:id="rId34"/>
    <p:sldId id="291" r:id="rId35"/>
    <p:sldId id="294" r:id="rId36"/>
    <p:sldId id="263" r:id="rId37"/>
    <p:sldId id="295" r:id="rId38"/>
    <p:sldId id="265" r:id="rId39"/>
    <p:sldId id="264" r:id="rId40"/>
    <p:sldId id="275" r:id="rId41"/>
    <p:sldId id="29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40" d="100"/>
          <a:sy n="140" d="100"/>
        </p:scale>
        <p:origin x="15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see what motion matching can do: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TLOU2 is a 3</a:t>
            </a:r>
            <a:r>
              <a:rPr lang="en-US" baseline="30000" dirty="0"/>
              <a:t>rd</a:t>
            </a:r>
            <a:r>
              <a:rPr lang="en-US" dirty="0"/>
              <a:t> person shooter game. Main character is always strafing.</a:t>
            </a:r>
          </a:p>
          <a:p>
            <a:r>
              <a:rPr lang="en-US" dirty="0"/>
              <a:t>This is our main character Ellie’s explore motion matching set:</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8866 poses</a:t>
            </a:r>
          </a:p>
          <a:p>
            <a:r>
              <a:rPr lang="en-US" altLang="zh-CN" dirty="0"/>
              <a:t>Each point is a pose:</a:t>
            </a:r>
            <a:r>
              <a:rPr lang="en-US" altLang="zh-CN" baseline="0" dirty="0"/>
              <a:t> 61 dimension vectors.</a:t>
            </a:r>
            <a:endParaRPr lang="en-US" altLang="zh-CN" dirty="0"/>
          </a:p>
          <a:p>
            <a:r>
              <a:rPr lang="en-US" altLang="zh-CN" baseline="0" dirty="0"/>
              <a:t>For visualization purpose, u</a:t>
            </a:r>
            <a:r>
              <a:rPr lang="en-US" altLang="zh-CN" dirty="0"/>
              <a:t>se PCA to reduce dimension</a:t>
            </a:r>
            <a:r>
              <a:rPr lang="en-US" altLang="zh-CN" baseline="0" dirty="0"/>
              <a:t> to 3.</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character is moving right, we only want to search moving right poses. </a:t>
            </a:r>
          </a:p>
          <a:p>
            <a:r>
              <a:rPr lang="en-US" baseline="0" dirty="0"/>
              <a:t>There’s no point to search idle poses, moving backward, forward poses.</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the data using </a:t>
            </a:r>
            <a:r>
              <a:rPr lang="en-US" dirty="0" err="1"/>
              <a:t>KMean</a:t>
            </a:r>
            <a:r>
              <a:rPr lang="en-US" dirty="0"/>
              <a:t>.</a:t>
            </a:r>
          </a:p>
          <a:p>
            <a:r>
              <a:rPr lang="en-US" dirty="0"/>
              <a:t>Then build a bounding</a:t>
            </a:r>
            <a:r>
              <a:rPr lang="en-US" baseline="0" dirty="0"/>
              <a:t> sphere for each </a:t>
            </a:r>
            <a:r>
              <a:rPr lang="en-US" baseline="0" dirty="0" err="1"/>
              <a:t>cluste’s</a:t>
            </a:r>
            <a:r>
              <a:rPr lang="en-US" baseline="0" dirty="0"/>
              <a:t> mean.</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reduce search space.</a:t>
            </a:r>
          </a:p>
        </p:txBody>
      </p:sp>
      <p:sp>
        <p:nvSpPr>
          <p:cNvPr id="4" name="Slide Number Placeholder 3"/>
          <p:cNvSpPr>
            <a:spLocks noGrp="1"/>
          </p:cNvSpPr>
          <p:nvPr>
            <p:ph type="sldNum" sz="quarter" idx="10"/>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TLOU2 uses root motion to drive character’s movement. Some other games (especially online FPS), it can use procedural trajectory to move the character. And animation just tries to do best match.</a:t>
            </a:r>
          </a:p>
          <a:p>
            <a:pPr marL="228600" indent="-228600">
              <a:buAutoNum type="arabicParenR"/>
            </a:pPr>
            <a:r>
              <a:rPr lang="en-US" baseline="0" dirty="0"/>
              <a:t>Need procedurally rotate the character align to match the desired trajectory.</a:t>
            </a:r>
          </a:p>
          <a:p>
            <a:pPr marL="228600" indent="-228600">
              <a:buAutoNum type="arabicParenR"/>
            </a:pPr>
            <a:r>
              <a:rPr lang="en-US" baseline="0" dirty="0"/>
              <a:t>Foot pinning IK is very important, it fixes the foot sliding during procedural rotation and animation blending. We need evaluate feet speed and apply IK. A simple 2 bone IK will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pros is much bigger than Cons, so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 apply motion matching to non strafing movement.</a:t>
            </a:r>
          </a:p>
          <a:p>
            <a:r>
              <a:rPr lang="en-US" dirty="0"/>
              <a:t>This is Dina. You can see a lot of foot planting, weight shifting here.</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look at traditional locomotion system:</a:t>
            </a:r>
          </a:p>
          <a:p>
            <a:r>
              <a:rPr lang="en-US" dirty="0"/>
              <a:t>TODO: 1) Add screenshot of traditional state machine 2) add blend tree.</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of unreal locomotion state machine. We can see it’s a web of states.</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those special events are implemented by adding a new state. With some parametric blending: left and right additives.</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player’s input, try find the best matching pose.</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motion matching algorithm, let’s first define the terminology.</a:t>
            </a:r>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 compute job onto</a:t>
            </a:r>
            <a:r>
              <a:rPr lang="en-US" baseline="0" dirty="0"/>
              <a:t> GPU has latency:</a:t>
            </a:r>
          </a:p>
          <a:p>
            <a:r>
              <a:rPr lang="en-US" baseline="0" dirty="0"/>
              <a:t>We actually have many jobs, the key is to use the result next frame.</a:t>
            </a:r>
          </a:p>
          <a:p>
            <a:pPr marL="228600" indent="-228600">
              <a:buAutoNum type="arabicParenR"/>
            </a:pPr>
            <a:r>
              <a:rPr lang="en-US" baseline="0" dirty="0"/>
              <a:t>mesh </a:t>
            </a:r>
            <a:r>
              <a:rPr lang="en-US" baseline="0" dirty="0" err="1"/>
              <a:t>raycaster</a:t>
            </a:r>
            <a:r>
              <a:rPr lang="en-US" baseline="0" dirty="0"/>
              <a:t> for bullet, character feet IK.</a:t>
            </a:r>
          </a:p>
          <a:p>
            <a:pPr marL="228600" indent="-228600">
              <a:buAutoNum type="arabicParenR"/>
            </a:pPr>
            <a:r>
              <a:rPr lang="en-US" baseline="0" dirty="0"/>
              <a:t>AI exposure map: to get how much </a:t>
            </a:r>
            <a:r>
              <a:rPr lang="en-US" baseline="0" dirty="0" err="1"/>
              <a:t>npc</a:t>
            </a:r>
            <a:r>
              <a:rPr lang="en-US" baseline="0" dirty="0"/>
              <a:t> can see around player.</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Npc</a:t>
            </a:r>
            <a:r>
              <a:rPr lang="en-US" dirty="0"/>
              <a:t> has the same dimension.</a:t>
            </a:r>
          </a:p>
        </p:txBody>
      </p:sp>
      <p:sp>
        <p:nvSpPr>
          <p:cNvPr id="4" name="Slide Number Placeholder 3"/>
          <p:cNvSpPr>
            <a:spLocks noGrp="1"/>
          </p:cNvSpPr>
          <p:nvPr>
            <p:ph type="sldNum" sz="quarter" idx="10"/>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3765425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7/29/2020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7/29/2020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7/29/2020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7/29/2020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7/29/2020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Motion Matching</a:t>
            </a:r>
          </a:p>
        </p:txBody>
      </p:sp>
      <p:sp>
        <p:nvSpPr>
          <p:cNvPr id="3" name="Subtitle 2"/>
          <p:cNvSpPr>
            <a:spLocks noGrp="1"/>
          </p:cNvSpPr>
          <p:nvPr>
            <p:ph type="subTitle" idx="1"/>
          </p:nvPr>
        </p:nvSpPr>
        <p:spPr/>
        <p:txBody>
          <a:bodyPr/>
          <a:lstStyle/>
          <a:p>
            <a:r>
              <a:rPr lang="en-US" dirty="0"/>
              <a:t>A Data Driven Animation Approach</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Animation Rig</a:t>
            </a:r>
          </a:p>
          <a:p>
            <a:r>
              <a:rPr lang="en-US" dirty="0"/>
              <a:t>Animated Hierarchy</a:t>
            </a:r>
          </a:p>
          <a:p>
            <a:r>
              <a:rPr lang="en-US" dirty="0"/>
              <a:t>Root</a:t>
            </a:r>
          </a:p>
          <a:p>
            <a:endParaRPr lang="en-US" dirty="0"/>
          </a:p>
        </p:txBody>
      </p:sp>
      <p:pic>
        <p:nvPicPr>
          <p:cNvPr id="5" name="Picture 4" descr="A close up of text on a black background&#10;&#10;Description automatically generated">
            <a:extLst>
              <a:ext uri="{FF2B5EF4-FFF2-40B4-BE49-F238E27FC236}">
                <a16:creationId xmlns:a16="http://schemas.microsoft.com/office/drawing/2014/main" id="{EDC1C4B0-7716-4640-92F9-C8BF09536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529" y="1732449"/>
            <a:ext cx="5562600" cy="3552825"/>
          </a:xfrm>
          <a:prstGeom prst="rect">
            <a:avLst/>
          </a:prstGeom>
        </p:spPr>
      </p:pic>
    </p:spTree>
    <p:extLst>
      <p:ext uri="{BB962C8B-B14F-4D97-AF65-F5344CB8AC3E}">
        <p14:creationId xmlns:p14="http://schemas.microsoft.com/office/powerpoint/2010/main" val="734707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idea: Match desired trajectory</a:t>
            </a:r>
          </a:p>
        </p:txBody>
      </p:sp>
      <p:sp>
        <p:nvSpPr>
          <p:cNvPr id="3" name="Content Placeholder 2"/>
          <p:cNvSpPr>
            <a:spLocks noGrp="1"/>
          </p:cNvSpPr>
          <p:nvPr>
            <p:ph idx="1"/>
          </p:nvPr>
        </p:nvSpPr>
        <p:spPr/>
        <p:txBody>
          <a:bodyPr/>
          <a:lstStyle/>
          <a:p>
            <a:r>
              <a:rPr lang="en-US" dirty="0"/>
              <a:t>For each animation, it has a root trajectory</a:t>
            </a:r>
          </a:p>
          <a:p>
            <a:r>
              <a:rPr lang="en-US" dirty="0"/>
              <a:t>Each pose in animation can look ahead and back to get root trajectory</a:t>
            </a:r>
          </a:p>
          <a:p>
            <a:r>
              <a:rPr lang="en-US" dirty="0"/>
              <a:t>Gameplay can provide a desired trajectory</a:t>
            </a:r>
          </a:p>
          <a:p>
            <a:pPr lvl="1"/>
            <a:r>
              <a:rPr lang="en-US" dirty="0"/>
              <a:t>For player, we can convert joypad input to trajectory</a:t>
            </a:r>
          </a:p>
          <a:p>
            <a:pPr lvl="1"/>
            <a:r>
              <a:rPr lang="en-US" dirty="0"/>
              <a:t>For NPC, his navigation path is desired trajectory naturally</a:t>
            </a:r>
          </a:p>
        </p:txBody>
      </p:sp>
    </p:spTree>
    <p:extLst>
      <p:ext uri="{BB962C8B-B14F-4D97-AF65-F5344CB8AC3E}">
        <p14:creationId xmlns:p14="http://schemas.microsoft.com/office/powerpoint/2010/main" val="429096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sp>
        <p:nvSpPr>
          <p:cNvPr id="3" name="Content Placeholder 2"/>
          <p:cNvSpPr>
            <a:spLocks noGrp="1"/>
          </p:cNvSpPr>
          <p:nvPr>
            <p:ph idx="1"/>
          </p:nvPr>
        </p:nvSpPr>
        <p:spPr/>
        <p:txBody>
          <a:bodyPr/>
          <a:lstStyle/>
          <a:p>
            <a:r>
              <a:rPr lang="en-US" dirty="0"/>
              <a:t>Gameplay codes can generate a desired trajectory</a:t>
            </a:r>
          </a:p>
          <a:p>
            <a:endParaRPr lang="en-US" dirty="0"/>
          </a:p>
        </p:txBody>
      </p:sp>
      <p:pic>
        <p:nvPicPr>
          <p:cNvPr id="4" name="mm-desired-trajecto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6804" y="2231405"/>
            <a:ext cx="7932717" cy="4462153"/>
          </a:xfrm>
          <a:prstGeom prst="rect">
            <a:avLst/>
          </a:prstGeo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Trajectory Curves</a:t>
            </a:r>
          </a:p>
        </p:txBody>
      </p:sp>
      <p:sp>
        <p:nvSpPr>
          <p:cNvPr id="6" name="Content Placeholder 5"/>
          <p:cNvSpPr>
            <a:spLocks noGrp="1"/>
          </p:cNvSpPr>
          <p:nvPr>
            <p:ph idx="1"/>
          </p:nvPr>
        </p:nvSpPr>
        <p:spPr/>
        <p:txBody>
          <a:bodyPr/>
          <a:lstStyle/>
          <a:p>
            <a:r>
              <a:rPr lang="en-US" dirty="0"/>
              <a:t>Given the trajectory of any animation clip, we can calculate its “distance” between the desired trajectory.</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786" y="2296152"/>
            <a:ext cx="6880729" cy="3909979"/>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Trajectories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Define trajectory as a function over time: </a:t>
                </a:r>
                <a:r>
                  <a:rPr lang="en-US" dirty="0" err="1"/>
                  <a:t>traj</a:t>
                </a:r>
                <a:r>
                  <a:rPr lang="en-US" dirty="0"/>
                  <a:t>(t)</a:t>
                </a:r>
              </a:p>
              <a:p>
                <a:r>
                  <a:rPr lang="en-US" dirty="0"/>
                  <a:t>Given a time, </a:t>
                </a:r>
                <a:r>
                  <a:rPr lang="en-US" dirty="0" err="1"/>
                  <a:t>traj</a:t>
                </a:r>
                <a:r>
                  <a:rPr lang="en-US" dirty="0"/>
                  <a:t>(t) returns a position.</a:t>
                </a:r>
              </a:p>
              <a:p>
                <a:r>
                  <a:rPr lang="en-US" dirty="0"/>
                  <a:t>For 2 trajectories, we can have a few samples by time. </a:t>
                </a:r>
              </a:p>
              <a:p>
                <a:pPr lvl="1"/>
                <a14:m>
                  <m:oMath xmlns:m="http://schemas.openxmlformats.org/officeDocument/2006/math">
                    <m:r>
                      <a:rPr lang="en-US" b="0" i="1" smtClean="0">
                        <a:latin typeface="Cambria Math" panose="02040503050406030204" pitchFamily="18" charset="0"/>
                      </a:rPr>
                      <m:t>𝑓𝑖𝑛𝑎𝑙</m:t>
                    </m:r>
                    <m:r>
                      <a:rPr lang="en-US" b="0" i="1" smtClean="0">
                        <a:latin typeface="Cambria Math" panose="02040503050406030204" pitchFamily="18" charset="0"/>
                      </a:rPr>
                      <m:t>_</m:t>
                    </m:r>
                    <m:r>
                      <a:rPr lang="en-US" b="0" i="1" smtClean="0">
                        <a:latin typeface="Cambria Math" panose="02040503050406030204" pitchFamily="18" charset="0"/>
                      </a:rPr>
                      <m:t>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m:t>
                        </m:r>
                        <m:r>
                          <a:rPr lang="en-US" b="0" i="1" smtClean="0">
                            <a:latin typeface="Cambria Math" panose="02040503050406030204" pitchFamily="18" charset="0"/>
                          </a:rPr>
                          <m:t>_</m:t>
                        </m:r>
                        <m:r>
                          <a:rPr lang="en-US" b="0" i="1" smtClean="0">
                            <a:latin typeface="Cambria Math" panose="02040503050406030204" pitchFamily="18" charset="0"/>
                          </a:rPr>
                          <m:t>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409" y="3087584"/>
            <a:ext cx="3972236" cy="2542593"/>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algorithm</a:t>
            </a:r>
          </a:p>
        </p:txBody>
      </p:sp>
      <p:sp>
        <p:nvSpPr>
          <p:cNvPr id="3" name="Content Placeholder 2"/>
          <p:cNvSpPr>
            <a:spLocks noGrp="1"/>
          </p:cNvSpPr>
          <p:nvPr>
            <p:ph idx="1"/>
          </p:nvPr>
        </p:nvSpPr>
        <p:spPr/>
        <p:txBody>
          <a:bodyPr/>
          <a:lstStyle/>
          <a:p>
            <a:r>
              <a:rPr lang="en-US" dirty="0"/>
              <a:t>Given player explore locomotion set:</a:t>
            </a:r>
          </a:p>
          <a:p>
            <a:pPr lvl="1"/>
            <a:r>
              <a:rPr lang="en-US" dirty="0"/>
              <a:t>183 animations</a:t>
            </a:r>
          </a:p>
          <a:p>
            <a:pPr lvl="1"/>
            <a:r>
              <a:rPr lang="en-US" dirty="0"/>
              <a:t>8866 poses</a:t>
            </a:r>
          </a:p>
          <a:p>
            <a:r>
              <a:rPr lang="en-US" dirty="0"/>
              <a:t>First algorithm:</a:t>
            </a:r>
          </a:p>
          <a:p>
            <a:pPr marL="36900" indent="0">
              <a:buNone/>
            </a:pPr>
            <a:r>
              <a:rPr lang="en-US" dirty="0"/>
              <a:t>		</a:t>
            </a:r>
            <a:r>
              <a:rPr lang="en-US" sz="1200" dirty="0"/>
              <a:t>for pose in </a:t>
            </a:r>
            <a:r>
              <a:rPr lang="en-US" sz="1200" dirty="0" err="1"/>
              <a:t>all_poses</a:t>
            </a:r>
            <a:r>
              <a:rPr lang="en-US" sz="1200" dirty="0"/>
              <a:t>:</a:t>
            </a:r>
          </a:p>
          <a:p>
            <a:pPr marL="36900" indent="0">
              <a:buNone/>
            </a:pPr>
            <a:r>
              <a:rPr lang="en-US" sz="1200" dirty="0"/>
              <a:t>		{</a:t>
            </a:r>
          </a:p>
          <a:p>
            <a:pPr marL="36900" indent="0">
              <a:buNone/>
            </a:pPr>
            <a:r>
              <a:rPr lang="en-US" sz="1200" dirty="0"/>
              <a:t>			</a:t>
            </a:r>
            <a:r>
              <a:rPr lang="en-US" sz="1200" dirty="0" err="1"/>
              <a:t>dist</a:t>
            </a:r>
            <a:r>
              <a:rPr lang="en-US" sz="1200" dirty="0"/>
              <a:t> = </a:t>
            </a:r>
            <a:r>
              <a:rPr lang="en-US" sz="1200" dirty="0" err="1"/>
              <a:t>calc_dist</a:t>
            </a:r>
            <a:r>
              <a:rPr lang="en-US" sz="1200" dirty="0"/>
              <a:t>(</a:t>
            </a:r>
            <a:r>
              <a:rPr lang="en-US" sz="1200" dirty="0" err="1"/>
              <a:t>desired_trajectory</a:t>
            </a:r>
            <a:r>
              <a:rPr lang="en-US" sz="1200" dirty="0"/>
              <a:t>, </a:t>
            </a:r>
            <a:r>
              <a:rPr lang="en-US" sz="1200" dirty="0" err="1"/>
              <a:t>pose_trajectory</a:t>
            </a:r>
            <a:r>
              <a:rPr lang="en-US" sz="1200" dirty="0"/>
              <a:t>);</a:t>
            </a:r>
          </a:p>
          <a:p>
            <a:pPr marL="36900" indent="0">
              <a:buNone/>
            </a:pPr>
            <a:r>
              <a:rPr lang="en-US" sz="1200" dirty="0"/>
              <a:t>			if (</a:t>
            </a:r>
            <a:r>
              <a:rPr lang="en-US" sz="1200" dirty="0" err="1"/>
              <a:t>dist</a:t>
            </a:r>
            <a:r>
              <a:rPr lang="en-US" sz="1200" dirty="0"/>
              <a:t> &lt; </a:t>
            </a:r>
            <a:r>
              <a:rPr lang="en-US" sz="1200" dirty="0" err="1"/>
              <a:t>best_dist</a:t>
            </a:r>
            <a:r>
              <a:rPr lang="en-US" sz="1200" dirty="0"/>
              <a:t>)</a:t>
            </a:r>
          </a:p>
          <a:p>
            <a:pPr marL="36900" indent="0">
              <a:buNone/>
            </a:pPr>
            <a:r>
              <a:rPr lang="en-US" sz="1200" dirty="0"/>
              <a:t>				</a:t>
            </a:r>
            <a:r>
              <a:rPr lang="en-US" sz="1200" dirty="0" err="1"/>
              <a:t>best_dist</a:t>
            </a:r>
            <a:r>
              <a:rPr lang="en-US" sz="1200" dirty="0"/>
              <a:t> = </a:t>
            </a:r>
            <a:r>
              <a:rPr lang="en-US" sz="1200" dirty="0" err="1"/>
              <a:t>dist</a:t>
            </a:r>
            <a:r>
              <a:rPr lang="en-US" sz="1200" dirty="0"/>
              <a:t>;</a:t>
            </a:r>
          </a:p>
          <a:p>
            <a:pPr marL="36900" indent="0">
              <a:buNone/>
            </a:pPr>
            <a:r>
              <a:rPr lang="en-US" sz="1200" dirty="0"/>
              <a:t>		}</a:t>
            </a:r>
          </a:p>
          <a:p>
            <a:pPr marL="36900" indent="0">
              <a:buNone/>
            </a:pPr>
            <a:r>
              <a:rPr lang="en-US" sz="1200" dirty="0"/>
              <a:t>		play the </a:t>
            </a:r>
            <a:r>
              <a:rPr lang="en-US" sz="1200" dirty="0" err="1"/>
              <a:t>best_dist</a:t>
            </a:r>
            <a:r>
              <a:rPr lang="en-US" sz="1200" dirty="0"/>
              <a:t> pose.</a:t>
            </a:r>
          </a:p>
        </p:txBody>
      </p:sp>
    </p:spTree>
    <p:extLst>
      <p:ext uri="{BB962C8B-B14F-4D97-AF65-F5344CB8AC3E}">
        <p14:creationId xmlns:p14="http://schemas.microsoft.com/office/powerpoint/2010/main" val="1032996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4" name="mm-matching-trajectory-onl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62249" y="1924967"/>
            <a:ext cx="8480961" cy="4770541"/>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4411" y="1731963"/>
            <a:ext cx="7213653" cy="4059237"/>
          </a:xfrm>
        </p:spPr>
      </p:pic>
    </p:spTree>
    <p:extLst>
      <p:ext uri="{BB962C8B-B14F-4D97-AF65-F5344CB8AC3E}">
        <p14:creationId xmlns:p14="http://schemas.microsoft.com/office/powerpoint/2010/main" val="2775965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problems</a:t>
            </a:r>
          </a:p>
        </p:txBody>
      </p:sp>
      <p:sp>
        <p:nvSpPr>
          <p:cNvPr id="3" name="Content Placeholder 2"/>
          <p:cNvSpPr>
            <a:spLocks noGrp="1"/>
          </p:cNvSpPr>
          <p:nvPr>
            <p:ph idx="1"/>
          </p:nvPr>
        </p:nvSpPr>
        <p:spPr/>
        <p:txBody>
          <a:bodyPr/>
          <a:lstStyle/>
          <a:p>
            <a:r>
              <a:rPr lang="en-US" dirty="0"/>
              <a:t>Matching trajectory only doesn’t play transition at all.</a:t>
            </a:r>
          </a:p>
          <a:p>
            <a:r>
              <a:rPr lang="en-US" dirty="0"/>
              <a:t>Brute force algorithm is expensive:</a:t>
            </a:r>
          </a:p>
          <a:p>
            <a:pPr lvl="1"/>
            <a:r>
              <a:rPr lang="en-US" dirty="0"/>
              <a:t>With 8866 poses trajectories calculated at loading time and cached.</a:t>
            </a:r>
          </a:p>
          <a:p>
            <a:pPr lvl="1"/>
            <a:r>
              <a:rPr lang="en-US" dirty="0"/>
              <a:t>It takes 0.3ms on each core for one character.</a:t>
            </a:r>
          </a:p>
          <a:p>
            <a:pPr lvl="1"/>
            <a:r>
              <a:rPr lang="en-US" dirty="0"/>
              <a:t>It scales up linearly by number of characters.</a:t>
            </a:r>
          </a:p>
          <a:p>
            <a:pPr lvl="1"/>
            <a:endParaRPr lang="en-US" dirty="0"/>
          </a:p>
        </p:txBody>
      </p:sp>
    </p:spTree>
    <p:extLst>
      <p:ext uri="{BB962C8B-B14F-4D97-AF65-F5344CB8AC3E}">
        <p14:creationId xmlns:p14="http://schemas.microsoft.com/office/powerpoint/2010/main" val="184614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Matching</a:t>
            </a:r>
          </a:p>
        </p:txBody>
      </p:sp>
      <p:sp>
        <p:nvSpPr>
          <p:cNvPr id="3" name="Content Placeholder 2"/>
          <p:cNvSpPr>
            <a:spLocks noGrp="1"/>
          </p:cNvSpPr>
          <p:nvPr>
            <p:ph idx="1"/>
          </p:nvPr>
        </p:nvSpPr>
        <p:spPr/>
        <p:txBody>
          <a:bodyPr/>
          <a:lstStyle/>
          <a:p>
            <a:r>
              <a:rPr lang="en-US" dirty="0"/>
              <a:t>We need also add “pose” into consideration.</a:t>
            </a:r>
          </a:p>
          <a:p>
            <a:r>
              <a:rPr lang="en-US" dirty="0"/>
              <a:t>The new measurement is:</a:t>
            </a:r>
          </a:p>
          <a:p>
            <a:pPr lvl="1"/>
            <a:r>
              <a:rPr lang="en-US" dirty="0"/>
              <a:t>How good a “candidate pose” matches character current pose</a:t>
            </a:r>
          </a:p>
          <a:p>
            <a:pPr marL="2877600" lvl="8" indent="0">
              <a:buNone/>
            </a:pPr>
            <a:r>
              <a:rPr lang="en-US" dirty="0"/>
              <a:t>	</a:t>
            </a:r>
            <a:r>
              <a:rPr lang="en-US" sz="2000" b="1" dirty="0"/>
              <a:t>+</a:t>
            </a:r>
          </a:p>
          <a:p>
            <a:pPr lvl="1"/>
            <a:r>
              <a:rPr lang="en-US" dirty="0"/>
              <a:t>How good a pose’s trajectory matches the desired trajectory</a:t>
            </a:r>
          </a:p>
        </p:txBody>
      </p:sp>
    </p:spTree>
    <p:extLst>
      <p:ext uri="{BB962C8B-B14F-4D97-AF65-F5344CB8AC3E}">
        <p14:creationId xmlns:p14="http://schemas.microsoft.com/office/powerpoint/2010/main" val="249761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Kan XU: Gameplay programmer from Naughty Dog.</a:t>
            </a:r>
          </a:p>
          <a:p>
            <a:r>
              <a:rPr lang="en-US" dirty="0"/>
              <a:t>Projects:</a:t>
            </a:r>
          </a:p>
          <a:p>
            <a:pPr lvl="1"/>
            <a:r>
              <a:rPr lang="en-US" dirty="0"/>
              <a:t>The Last of Us Part II</a:t>
            </a:r>
          </a:p>
          <a:p>
            <a:pPr lvl="1"/>
            <a:r>
              <a:rPr lang="en-US" dirty="0"/>
              <a:t>Uncharted: The Lost Legacy</a:t>
            </a:r>
          </a:p>
          <a:p>
            <a:pPr lvl="1"/>
            <a:r>
              <a:rPr lang="en-US" dirty="0"/>
              <a:t>Uncharted 4: A Thief’s End</a:t>
            </a:r>
          </a:p>
          <a:p>
            <a:pPr lvl="1"/>
            <a:r>
              <a:rPr lang="en-US" dirty="0"/>
              <a:t>The Last of Us Remastered</a:t>
            </a:r>
          </a:p>
          <a:p>
            <a:pPr lvl="1"/>
            <a:r>
              <a:rPr lang="en-US" dirty="0"/>
              <a:t>The Last of Us Ps3</a:t>
            </a:r>
          </a:p>
          <a:p>
            <a:pPr lvl="1"/>
            <a:r>
              <a:rPr lang="en-US" dirty="0"/>
              <a:t>The Last of Us: Left Behind</a:t>
            </a:r>
          </a:p>
        </p:txBody>
      </p:sp>
    </p:spTree>
    <p:extLst>
      <p:ext uri="{BB962C8B-B14F-4D97-AF65-F5344CB8AC3E}">
        <p14:creationId xmlns:p14="http://schemas.microsoft.com/office/powerpoint/2010/main" val="326650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Matching</a:t>
            </a:r>
          </a:p>
        </p:txBody>
      </p:sp>
      <p:sp>
        <p:nvSpPr>
          <p:cNvPr id="3" name="Content Placeholder 2"/>
          <p:cNvSpPr>
            <a:spLocks noGrp="1"/>
          </p:cNvSpPr>
          <p:nvPr>
            <p:ph idx="1"/>
          </p:nvPr>
        </p:nvSpPr>
        <p:spPr/>
        <p:txBody>
          <a:bodyPr>
            <a:normAutofit fontScale="92500"/>
          </a:bodyPr>
          <a:lstStyle/>
          <a:p>
            <a:r>
              <a:rPr lang="en-US" dirty="0"/>
              <a:t>A pose is a list of joints. Each joint has 2 key features:</a:t>
            </a:r>
          </a:p>
          <a:p>
            <a:pPr lvl="1"/>
            <a:r>
              <a:rPr lang="en-US" dirty="0"/>
              <a:t>Position</a:t>
            </a:r>
          </a:p>
          <a:p>
            <a:pPr lvl="1"/>
            <a:r>
              <a:rPr lang="en-US" dirty="0"/>
              <a:t>Velocity</a:t>
            </a:r>
          </a:p>
          <a:p>
            <a:r>
              <a:rPr lang="en-US" dirty="0"/>
              <a:t>Pose difference can be defined:</a:t>
            </a:r>
          </a:p>
          <a:p>
            <a:pPr lvl="1"/>
            <a:r>
              <a:rPr lang="en-US" dirty="0" err="1"/>
              <a:t>Dist</a:t>
            </a:r>
            <a:r>
              <a:rPr lang="en-US" dirty="0"/>
              <a:t>(</a:t>
            </a:r>
            <a:r>
              <a:rPr lang="en-US" dirty="0" err="1"/>
              <a:t>PoseA.Pos</a:t>
            </a:r>
            <a:r>
              <a:rPr lang="en-US" dirty="0"/>
              <a:t>, </a:t>
            </a:r>
            <a:r>
              <a:rPr lang="en-US" dirty="0" err="1"/>
              <a:t>PoseB.Pos</a:t>
            </a:r>
            <a:r>
              <a:rPr lang="en-US" dirty="0"/>
              <a:t>) * </a:t>
            </a:r>
            <a:r>
              <a:rPr lang="en-US" dirty="0" err="1"/>
              <a:t>Weight_Pos</a:t>
            </a:r>
            <a:r>
              <a:rPr lang="en-US" dirty="0"/>
              <a:t> + </a:t>
            </a:r>
            <a:r>
              <a:rPr lang="en-US" dirty="0" err="1"/>
              <a:t>Dist</a:t>
            </a:r>
            <a:r>
              <a:rPr lang="en-US" dirty="0"/>
              <a:t>(</a:t>
            </a:r>
            <a:r>
              <a:rPr lang="en-US" dirty="0" err="1"/>
              <a:t>PoseA.Vel</a:t>
            </a:r>
            <a:r>
              <a:rPr lang="en-US" dirty="0"/>
              <a:t>, </a:t>
            </a:r>
            <a:r>
              <a:rPr lang="en-US" dirty="0" err="1"/>
              <a:t>PoseB.Vel</a:t>
            </a:r>
            <a:r>
              <a:rPr lang="en-US" dirty="0"/>
              <a:t>) * </a:t>
            </a:r>
            <a:r>
              <a:rPr lang="en-US" dirty="0" err="1"/>
              <a:t>Weight_Vel</a:t>
            </a:r>
            <a:endParaRPr lang="en-US" dirty="0"/>
          </a:p>
          <a:p>
            <a:r>
              <a:rPr lang="en-US" dirty="0"/>
              <a:t>We don’t need compare all joints, we just need most relevant joints:</a:t>
            </a:r>
          </a:p>
          <a:p>
            <a:pPr lvl="1"/>
            <a:r>
              <a:rPr lang="en-US" dirty="0" err="1"/>
              <a:t>L_ankle</a:t>
            </a:r>
            <a:r>
              <a:rPr lang="en-US" dirty="0"/>
              <a:t>, </a:t>
            </a:r>
            <a:r>
              <a:rPr lang="en-US" dirty="0" err="1"/>
              <a:t>R_ankle</a:t>
            </a:r>
            <a:r>
              <a:rPr lang="en-US" dirty="0"/>
              <a:t>, Spine for biped locomotion</a:t>
            </a:r>
          </a:p>
          <a:p>
            <a:r>
              <a:rPr lang="en-US" dirty="0"/>
              <a:t>Joint info are usually saved in local space. But pose matching should be done in global space.</a:t>
            </a:r>
          </a:p>
          <a:p>
            <a:pPr marL="450000" lvl="1" indent="0">
              <a:buNone/>
            </a:pPr>
            <a:endParaRPr lang="en-US" dirty="0"/>
          </a:p>
          <a:p>
            <a:pPr marL="450000" lvl="1" indent="0">
              <a:buNone/>
            </a:pPr>
            <a:r>
              <a:rPr lang="en-US" dirty="0"/>
              <a:t>	</a:t>
            </a:r>
          </a:p>
          <a:p>
            <a:pPr marL="4500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3991734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Algorithm</a:t>
            </a:r>
          </a:p>
        </p:txBody>
      </p:sp>
      <p:sp>
        <p:nvSpPr>
          <p:cNvPr id="3" name="Content Placeholder 2"/>
          <p:cNvSpPr>
            <a:spLocks noGrp="1"/>
          </p:cNvSpPr>
          <p:nvPr>
            <p:ph idx="1"/>
          </p:nvPr>
        </p:nvSpPr>
        <p:spPr/>
        <p:txBody>
          <a:bodyPr>
            <a:normAutofit fontScale="92500" lnSpcReduction="10000"/>
          </a:bodyPr>
          <a:lstStyle/>
          <a:p>
            <a:r>
              <a:rPr lang="en-US" dirty="0"/>
              <a:t>Trajectory cost and pose matching cost are different units:</a:t>
            </a:r>
          </a:p>
          <a:p>
            <a:pPr lvl="1"/>
            <a:r>
              <a:rPr lang="en-US" dirty="0"/>
              <a:t>Need a weight to combine them</a:t>
            </a:r>
          </a:p>
          <a:p>
            <a:r>
              <a:rPr lang="en-US" dirty="0"/>
              <a:t>Second algorithm:</a:t>
            </a:r>
          </a:p>
          <a:p>
            <a:pPr marL="36900" indent="0">
              <a:buNone/>
            </a:pPr>
            <a:r>
              <a:rPr lang="en-US" sz="1700" dirty="0"/>
              <a:t>	for pose in </a:t>
            </a:r>
            <a:r>
              <a:rPr lang="en-US" sz="1700" dirty="0" err="1"/>
              <a:t>all_poses</a:t>
            </a:r>
            <a:r>
              <a:rPr lang="en-US" sz="1700" dirty="0"/>
              <a:t>:</a:t>
            </a:r>
          </a:p>
          <a:p>
            <a:pPr marL="36900" indent="0">
              <a:buNone/>
            </a:pPr>
            <a:r>
              <a:rPr lang="en-US" sz="1700" dirty="0"/>
              <a:t>	{</a:t>
            </a:r>
          </a:p>
          <a:p>
            <a:pPr marL="36900" indent="0">
              <a:buNone/>
            </a:pPr>
            <a:r>
              <a:rPr lang="en-US" sz="1700" dirty="0"/>
              <a:t>		</a:t>
            </a:r>
            <a:r>
              <a:rPr lang="en-US" sz="1700" dirty="0" err="1"/>
              <a:t>dist_traj</a:t>
            </a:r>
            <a:r>
              <a:rPr lang="en-US" sz="1700" dirty="0"/>
              <a:t> = </a:t>
            </a:r>
            <a:r>
              <a:rPr lang="en-US" sz="1700" dirty="0" err="1"/>
              <a:t>calc_dist</a:t>
            </a:r>
            <a:r>
              <a:rPr lang="en-US" sz="1700" dirty="0"/>
              <a:t>(</a:t>
            </a:r>
            <a:r>
              <a:rPr lang="en-US" sz="1700" dirty="0" err="1"/>
              <a:t>desired_trajectory</a:t>
            </a:r>
            <a:r>
              <a:rPr lang="en-US" sz="1700" dirty="0"/>
              <a:t>, </a:t>
            </a:r>
            <a:r>
              <a:rPr lang="en-US" sz="1700" dirty="0" err="1"/>
              <a:t>pose_trajectory</a:t>
            </a:r>
            <a:r>
              <a:rPr lang="en-US" sz="1700" dirty="0"/>
              <a:t>);</a:t>
            </a:r>
          </a:p>
          <a:p>
            <a:pPr marL="36900" indent="0">
              <a:buNone/>
            </a:pPr>
            <a:r>
              <a:rPr lang="en-US" sz="1700" dirty="0"/>
              <a:t>		</a:t>
            </a:r>
            <a:r>
              <a:rPr lang="en-US" sz="1700" dirty="0" err="1">
                <a:solidFill>
                  <a:srgbClr val="FF0000"/>
                </a:solidFill>
              </a:rPr>
              <a:t>dist_pose</a:t>
            </a:r>
            <a:r>
              <a:rPr lang="en-US" sz="1700" dirty="0">
                <a:solidFill>
                  <a:srgbClr val="FF0000"/>
                </a:solidFill>
              </a:rPr>
              <a:t> = </a:t>
            </a:r>
            <a:r>
              <a:rPr lang="en-US" sz="1700" dirty="0" err="1">
                <a:solidFill>
                  <a:srgbClr val="FF0000"/>
                </a:solidFill>
              </a:rPr>
              <a:t>calc_pose</a:t>
            </a:r>
            <a:r>
              <a:rPr lang="en-US" sz="1700" dirty="0">
                <a:solidFill>
                  <a:srgbClr val="FF0000"/>
                </a:solidFill>
              </a:rPr>
              <a:t>(</a:t>
            </a:r>
            <a:r>
              <a:rPr lang="en-US" sz="1700" dirty="0" err="1">
                <a:solidFill>
                  <a:srgbClr val="FF0000"/>
                </a:solidFill>
              </a:rPr>
              <a:t>current_pose</a:t>
            </a:r>
            <a:r>
              <a:rPr lang="en-US" sz="1700" dirty="0">
                <a:solidFill>
                  <a:srgbClr val="FF0000"/>
                </a:solidFill>
              </a:rPr>
              <a:t>, </a:t>
            </a:r>
            <a:r>
              <a:rPr lang="en-US" sz="1700" dirty="0" err="1">
                <a:solidFill>
                  <a:srgbClr val="FF0000"/>
                </a:solidFill>
              </a:rPr>
              <a:t>candidate_pose</a:t>
            </a:r>
            <a:r>
              <a:rPr lang="en-US" sz="1700" dirty="0">
                <a:solidFill>
                  <a:srgbClr val="FF0000"/>
                </a:solidFill>
              </a:rPr>
              <a:t>);</a:t>
            </a:r>
          </a:p>
          <a:p>
            <a:pPr marL="36900" indent="0">
              <a:buNone/>
            </a:pPr>
            <a:r>
              <a:rPr lang="en-US" sz="1700" dirty="0"/>
              <a:t>		</a:t>
            </a:r>
            <a:r>
              <a:rPr lang="en-US" sz="1700" dirty="0" err="1"/>
              <a:t>dist</a:t>
            </a:r>
            <a:r>
              <a:rPr lang="en-US" sz="1700" dirty="0"/>
              <a:t> = </a:t>
            </a:r>
            <a:r>
              <a:rPr lang="en-US" sz="1700" dirty="0" err="1"/>
              <a:t>dist_traj</a:t>
            </a:r>
            <a:r>
              <a:rPr lang="en-US" sz="1700" dirty="0"/>
              <a:t> * </a:t>
            </a:r>
            <a:r>
              <a:rPr lang="en-US" sz="1700" dirty="0" err="1"/>
              <a:t>w_trajectory</a:t>
            </a:r>
            <a:r>
              <a:rPr lang="en-US" sz="1700" dirty="0"/>
              <a:t> + </a:t>
            </a:r>
            <a:r>
              <a:rPr lang="en-US" sz="1700" dirty="0" err="1">
                <a:solidFill>
                  <a:srgbClr val="FF0000"/>
                </a:solidFill>
              </a:rPr>
              <a:t>dist_pose</a:t>
            </a:r>
            <a:r>
              <a:rPr lang="en-US" sz="1700" dirty="0">
                <a:solidFill>
                  <a:srgbClr val="FF0000"/>
                </a:solidFill>
              </a:rPr>
              <a:t> * </a:t>
            </a:r>
            <a:r>
              <a:rPr lang="en-US" sz="1700" dirty="0" err="1">
                <a:solidFill>
                  <a:srgbClr val="FF0000"/>
                </a:solidFill>
              </a:rPr>
              <a:t>w_pose</a:t>
            </a:r>
            <a:r>
              <a:rPr lang="en-US" sz="1700" dirty="0"/>
              <a:t>;</a:t>
            </a:r>
          </a:p>
          <a:p>
            <a:pPr marL="36900" indent="0">
              <a:buNone/>
            </a:pPr>
            <a:r>
              <a:rPr lang="en-US" sz="1700" dirty="0"/>
              <a:t>		if (</a:t>
            </a:r>
            <a:r>
              <a:rPr lang="en-US" sz="1700" dirty="0" err="1"/>
              <a:t>dist</a:t>
            </a:r>
            <a:r>
              <a:rPr lang="en-US" sz="1700" dirty="0"/>
              <a:t> &lt; </a:t>
            </a:r>
            <a:r>
              <a:rPr lang="en-US" sz="1700" dirty="0" err="1"/>
              <a:t>best_dist</a:t>
            </a:r>
            <a:r>
              <a:rPr lang="en-US" sz="1700" dirty="0"/>
              <a:t>)</a:t>
            </a:r>
          </a:p>
          <a:p>
            <a:pPr marL="36900" indent="0">
              <a:buNone/>
            </a:pPr>
            <a:r>
              <a:rPr lang="en-US" sz="1700" dirty="0"/>
              <a:t>			</a:t>
            </a:r>
            <a:r>
              <a:rPr lang="en-US" sz="1700" dirty="0" err="1"/>
              <a:t>best_dist</a:t>
            </a:r>
            <a:r>
              <a:rPr lang="en-US" sz="1700" dirty="0"/>
              <a:t> = </a:t>
            </a:r>
            <a:r>
              <a:rPr lang="en-US" sz="1700" dirty="0" err="1"/>
              <a:t>dist</a:t>
            </a:r>
            <a:r>
              <a:rPr lang="en-US" sz="1700" dirty="0"/>
              <a:t>;</a:t>
            </a:r>
          </a:p>
          <a:p>
            <a:pPr marL="36900" indent="0">
              <a:buNone/>
            </a:pPr>
            <a:r>
              <a:rPr lang="en-US" sz="1700" dirty="0"/>
              <a: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166" y="2329063"/>
            <a:ext cx="3237114" cy="1673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166" y="4240946"/>
            <a:ext cx="4825103" cy="1236713"/>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weights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weights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mm-second-algorith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82850" y="1731963"/>
            <a:ext cx="7216775" cy="4059237"/>
          </a:xfrm>
        </p:spPr>
      </p:pic>
    </p:spTree>
    <p:extLst>
      <p:ext uri="{BB962C8B-B14F-4D97-AF65-F5344CB8AC3E}">
        <p14:creationId xmlns:p14="http://schemas.microsoft.com/office/powerpoint/2010/main" val="21165713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lstStyle/>
          <a:p>
            <a:r>
              <a:rPr lang="en-US" dirty="0"/>
              <a:t>Brute force search all candidate poses are bad.</a:t>
            </a:r>
          </a:p>
          <a:p>
            <a:r>
              <a:rPr lang="en-US" dirty="0"/>
              <a:t>First Idea: Run cost function on GPU:</a:t>
            </a:r>
          </a:p>
          <a:p>
            <a:pPr lvl="1"/>
            <a:r>
              <a:rPr lang="en-US" dirty="0"/>
              <a:t>Compute </a:t>
            </a:r>
            <a:r>
              <a:rPr lang="en-US" dirty="0" err="1"/>
              <a:t>shader</a:t>
            </a:r>
            <a:r>
              <a:rPr lang="en-US" dirty="0"/>
              <a:t> to compute cost.</a:t>
            </a:r>
          </a:p>
          <a:p>
            <a:pPr lvl="1"/>
            <a:r>
              <a:rPr lang="en-US" dirty="0"/>
              <a:t>Another </a:t>
            </a:r>
            <a:r>
              <a:rPr lang="en-US" dirty="0" err="1"/>
              <a:t>shader</a:t>
            </a:r>
            <a:r>
              <a:rPr lang="en-US" dirty="0"/>
              <a:t> to reduce and find the best match.</a:t>
            </a:r>
          </a:p>
          <a:p>
            <a:r>
              <a:rPr lang="en-US" dirty="0"/>
              <a:t>Downside:</a:t>
            </a:r>
          </a:p>
          <a:p>
            <a:pPr lvl="1"/>
            <a:r>
              <a:rPr lang="en-US" dirty="0"/>
              <a:t>Kick compute job onto GPU has latency.</a:t>
            </a:r>
          </a:p>
          <a:p>
            <a:pPr lvl="1"/>
            <a:r>
              <a:rPr lang="en-US" dirty="0"/>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sp>
        <p:nvSpPr>
          <p:cNvPr id="3" name="Content Placeholder 2"/>
          <p:cNvSpPr>
            <a:spLocks noGrp="1"/>
          </p:cNvSpPr>
          <p:nvPr>
            <p:ph idx="1"/>
          </p:nvPr>
        </p:nvSpPr>
        <p:spPr/>
        <p:txBody>
          <a:bodyPr/>
          <a:lstStyle/>
          <a:p>
            <a:r>
              <a:rPr lang="en-US" dirty="0"/>
              <a:t>Each Pose:</a:t>
            </a:r>
          </a:p>
          <a:p>
            <a:pPr lvl="1"/>
            <a:r>
              <a:rPr lang="en-US" dirty="0"/>
              <a:t>3 joints (</a:t>
            </a:r>
            <a:r>
              <a:rPr lang="en-US" dirty="0" err="1"/>
              <a:t>l_ankle</a:t>
            </a:r>
            <a:r>
              <a:rPr lang="en-US" dirty="0"/>
              <a:t>, </a:t>
            </a:r>
            <a:r>
              <a:rPr lang="en-US" dirty="0" err="1"/>
              <a:t>r_ankle</a:t>
            </a:r>
            <a:r>
              <a:rPr lang="en-US" dirty="0"/>
              <a:t>, spine) + 1 facing direction.</a:t>
            </a:r>
          </a:p>
          <a:p>
            <a:pPr lvl="2"/>
            <a:r>
              <a:rPr lang="en-US" dirty="0"/>
              <a:t>(3 * (</a:t>
            </a:r>
            <a:r>
              <a:rPr lang="en-US" dirty="0" err="1"/>
              <a:t>kPosCount</a:t>
            </a:r>
            <a:r>
              <a:rPr lang="en-US" dirty="0"/>
              <a:t> + </a:t>
            </a:r>
            <a:r>
              <a:rPr lang="en-US" dirty="0" err="1"/>
              <a:t>kVelCount</a:t>
            </a:r>
            <a:r>
              <a:rPr lang="en-US" dirty="0"/>
              <a:t>)) + </a:t>
            </a:r>
            <a:r>
              <a:rPr lang="en-US" dirty="0" err="1"/>
              <a:t>kFacingCount</a:t>
            </a:r>
            <a:r>
              <a:rPr lang="en-US" dirty="0"/>
              <a:t>  =&gt; 21 floats</a:t>
            </a:r>
          </a:p>
          <a:p>
            <a:pPr lvl="1"/>
            <a:r>
              <a:rPr lang="en-US" dirty="0"/>
              <a:t>4 trajectory samples:</a:t>
            </a:r>
          </a:p>
          <a:p>
            <a:pPr lvl="2"/>
            <a:r>
              <a:rPr lang="en-US" dirty="0"/>
              <a:t>(4 * (</a:t>
            </a:r>
            <a:r>
              <a:rPr lang="en-US" dirty="0" err="1"/>
              <a:t>kPosCount</a:t>
            </a:r>
            <a:r>
              <a:rPr lang="en-US" dirty="0"/>
              <a:t> + </a:t>
            </a:r>
            <a:r>
              <a:rPr lang="en-US" dirty="0" err="1"/>
              <a:t>kVelCount</a:t>
            </a:r>
            <a:r>
              <a:rPr lang="en-US" dirty="0"/>
              <a:t> + </a:t>
            </a:r>
            <a:r>
              <a:rPr lang="en-US" dirty="0" err="1"/>
              <a:t>kFacingCount</a:t>
            </a:r>
            <a:r>
              <a:rPr lang="en-US" dirty="0"/>
              <a:t> + </a:t>
            </a:r>
            <a:r>
              <a:rPr lang="en-US" dirty="0" err="1"/>
              <a:t>kYawSpeedCount</a:t>
            </a:r>
            <a:r>
              <a:rPr lang="en-US" dirty="0"/>
              <a:t>)) =&gt; 40 floats</a:t>
            </a:r>
          </a:p>
          <a:p>
            <a:endParaRPr lang="en-US" dirty="0"/>
          </a:p>
          <a:p>
            <a:r>
              <a:rPr lang="en-US" dirty="0"/>
              <a:t>Each pose is 61 dimension vector.</a:t>
            </a:r>
          </a:p>
          <a:p>
            <a:pPr marL="810000" lvl="2" indent="0">
              <a:buNone/>
            </a:pPr>
            <a:endParaRPr lang="en-US" dirty="0"/>
          </a:p>
        </p:txBody>
      </p:sp>
    </p:spTree>
    <p:extLst>
      <p:ext uri="{BB962C8B-B14F-4D97-AF65-F5344CB8AC3E}">
        <p14:creationId xmlns:p14="http://schemas.microsoft.com/office/powerpoint/2010/main" val="487083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121075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the data</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3785040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41181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4" name="mm-ellie-strafe-demo-s1">
            <a:hlinkClick r:id="" action="ppaction://media"/>
            <a:extLst>
              <a:ext uri="{FF2B5EF4-FFF2-40B4-BE49-F238E27FC236}">
                <a16:creationId xmlns:a16="http://schemas.microsoft.com/office/drawing/2014/main" id="{F635136D-8B66-404D-80DD-99198E2E80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time code</a:t>
            </a:r>
          </a:p>
        </p:txBody>
      </p:sp>
      <p:sp>
        <p:nvSpPr>
          <p:cNvPr id="3" name="Content Placeholder 2"/>
          <p:cNvSpPr>
            <a:spLocks noGrp="1"/>
          </p:cNvSpPr>
          <p:nvPr>
            <p:ph idx="1"/>
          </p:nvPr>
        </p:nvSpPr>
        <p:spPr/>
        <p:txBody>
          <a:bodyPr/>
          <a:lstStyle/>
          <a:p>
            <a:r>
              <a:rPr lang="en-US" dirty="0"/>
              <a:t>Given a desired trajectory, it’s also an high dimension point.</a:t>
            </a:r>
          </a:p>
          <a:p>
            <a:r>
              <a:rPr lang="en-US" dirty="0"/>
              <a:t>run time code first find this “point” is inside which cluster bounding sphere.</a:t>
            </a:r>
          </a:p>
          <a:p>
            <a:r>
              <a:rPr lang="en-US" dirty="0"/>
              <a:t>Only search best match pose in those intersecting clusters.</a:t>
            </a:r>
          </a:p>
          <a:p>
            <a:pPr marL="36900" indent="0">
              <a:buNone/>
            </a:pPr>
            <a:endParaRPr lang="en-US" dirty="0"/>
          </a:p>
        </p:txBody>
      </p:sp>
    </p:spTree>
    <p:extLst>
      <p:ext uri="{BB962C8B-B14F-4D97-AF65-F5344CB8AC3E}">
        <p14:creationId xmlns:p14="http://schemas.microsoft.com/office/powerpoint/2010/main" val="1854121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time code</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7711" y="1735256"/>
            <a:ext cx="7727052" cy="4052650"/>
          </a:xfrm>
        </p:spPr>
      </p:pic>
    </p:spTree>
    <p:extLst>
      <p:ext uri="{BB962C8B-B14F-4D97-AF65-F5344CB8AC3E}">
        <p14:creationId xmlns:p14="http://schemas.microsoft.com/office/powerpoint/2010/main" val="1413412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3027" y="1731963"/>
            <a:ext cx="7216421" cy="4059237"/>
          </a:xfrm>
        </p:spPr>
      </p:pic>
    </p:spTree>
    <p:extLst>
      <p:ext uri="{BB962C8B-B14F-4D97-AF65-F5344CB8AC3E}">
        <p14:creationId xmlns:p14="http://schemas.microsoft.com/office/powerpoint/2010/main" val="3751451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optimization idea</a:t>
            </a:r>
          </a:p>
        </p:txBody>
      </p:sp>
      <p:sp>
        <p:nvSpPr>
          <p:cNvPr id="3" name="Content Placeholder 2"/>
          <p:cNvSpPr>
            <a:spLocks noGrp="1"/>
          </p:cNvSpPr>
          <p:nvPr>
            <p:ph idx="1"/>
          </p:nvPr>
        </p:nvSpPr>
        <p:spPr/>
        <p:txBody>
          <a:bodyPr/>
          <a:lstStyle/>
          <a:p>
            <a:r>
              <a:rPr lang="en-US" dirty="0"/>
              <a:t>Clustering poses using multiple dimension </a:t>
            </a:r>
            <a:r>
              <a:rPr lang="en-US" dirty="0" err="1"/>
              <a:t>Kd</a:t>
            </a:r>
            <a:r>
              <a:rPr lang="en-US" dirty="0"/>
              <a:t>-Tree</a:t>
            </a:r>
          </a:p>
          <a:p>
            <a:r>
              <a:rPr lang="en-US" dirty="0"/>
              <a:t>Maybe use PCA to reduce dimension first.</a:t>
            </a:r>
          </a:p>
        </p:txBody>
      </p:sp>
    </p:spTree>
    <p:extLst>
      <p:ext uri="{BB962C8B-B14F-4D97-AF65-F5344CB8AC3E}">
        <p14:creationId xmlns:p14="http://schemas.microsoft.com/office/powerpoint/2010/main" val="1903024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p:txBody>
          <a:bodyPr/>
          <a:lstStyle/>
          <a:p>
            <a:r>
              <a:rPr lang="en-US" dirty="0"/>
              <a:t>Character Movement driven by root motion or procedurally?</a:t>
            </a:r>
          </a:p>
          <a:p>
            <a:r>
              <a:rPr lang="en-US" dirty="0"/>
              <a:t>Procedural character rotation.</a:t>
            </a:r>
          </a:p>
          <a:p>
            <a:r>
              <a:rPr lang="en-US" dirty="0"/>
              <a:t>Scale animation playback speed to match desired speed.</a:t>
            </a:r>
          </a:p>
          <a:p>
            <a:r>
              <a:rPr lang="en-US" dirty="0"/>
              <a:t>Foot pinning IK.</a:t>
            </a:r>
          </a:p>
        </p:txBody>
      </p:sp>
    </p:spTree>
    <p:extLst>
      <p:ext uri="{BB962C8B-B14F-4D97-AF65-F5344CB8AC3E}">
        <p14:creationId xmlns:p14="http://schemas.microsoft.com/office/powerpoint/2010/main" val="2271057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4" name="mm-debugger-s1">
            <a:hlinkClick r:id="" action="ppaction://media"/>
            <a:extLst>
              <a:ext uri="{FF2B5EF4-FFF2-40B4-BE49-F238E27FC236}">
                <a16:creationId xmlns:a16="http://schemas.microsoft.com/office/drawing/2014/main" id="{8629B847-85EB-425C-B8C2-CE9AA7AC1E2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4400" y="561975"/>
            <a:ext cx="10367963" cy="5832475"/>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other animation?</a:t>
            </a:r>
          </a:p>
        </p:txBody>
      </p:sp>
      <p:sp>
        <p:nvSpPr>
          <p:cNvPr id="3" name="Content Placeholder 2"/>
          <p:cNvSpPr>
            <a:spLocks noGrp="1"/>
          </p:cNvSpPr>
          <p:nvPr>
            <p:ph idx="1"/>
          </p:nvPr>
        </p:nvSpPr>
        <p:spPr/>
        <p:txBody>
          <a:bodyPr>
            <a:normAutofit/>
          </a:bodyPr>
          <a:lstStyle/>
          <a:p>
            <a:r>
              <a:rPr lang="en-US" dirty="0"/>
              <a:t>Motion matching suits locomotion naturally</a:t>
            </a:r>
          </a:p>
          <a:p>
            <a:r>
              <a:rPr lang="en-US" dirty="0"/>
              <a:t>The principle is applicable to other types of movement:</a:t>
            </a:r>
          </a:p>
          <a:p>
            <a:pPr lvl="1"/>
            <a:r>
              <a:rPr lang="en-US" dirty="0"/>
              <a:t>Melee</a:t>
            </a:r>
          </a:p>
          <a:p>
            <a:pPr lvl="1"/>
            <a:r>
              <a:rPr lang="en-US" dirty="0"/>
              <a:t>Hit reactions</a:t>
            </a:r>
          </a:p>
          <a:p>
            <a:r>
              <a:rPr lang="en-US" dirty="0"/>
              <a:t>Can be pose matching only </a:t>
            </a:r>
          </a:p>
          <a:p>
            <a:r>
              <a:rPr lang="en-US" dirty="0"/>
              <a:t>Consideration to use motion matching:</a:t>
            </a:r>
          </a:p>
          <a:p>
            <a:pPr lvl="1"/>
            <a:r>
              <a:rPr lang="en-US" dirty="0"/>
              <a:t>If it’s a core gameplay system?</a:t>
            </a:r>
          </a:p>
          <a:p>
            <a:pPr lvl="1"/>
            <a:r>
              <a:rPr lang="en-US" dirty="0"/>
              <a:t>Code complexity</a:t>
            </a:r>
          </a:p>
          <a:p>
            <a:pPr lvl="1"/>
            <a:endParaRPr lang="en-US" dirty="0"/>
          </a:p>
        </p:txBody>
      </p:sp>
    </p:spTree>
    <p:extLst>
      <p:ext uri="{BB962C8B-B14F-4D97-AF65-F5344CB8AC3E}">
        <p14:creationId xmlns:p14="http://schemas.microsoft.com/office/powerpoint/2010/main" val="109367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pPr algn="l"/>
            <a:r>
              <a:rPr lang="en-US" dirty="0"/>
              <a:t>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t>Mirroring doubles CPU costs</a:t>
            </a:r>
          </a:p>
          <a:p>
            <a:r>
              <a:rPr lang="en-US" dirty="0"/>
              <a:t>Need times to get specific </a:t>
            </a:r>
            <a:r>
              <a:rPr lang="en-US" dirty="0" err="1"/>
              <a:t>anim</a:t>
            </a:r>
            <a:r>
              <a:rPr lang="en-US" dirty="0"/>
              <a:t> to play</a:t>
            </a:r>
          </a:p>
          <a:p>
            <a:r>
              <a:rPr lang="en-US" dirty="0"/>
              <a:t>Need extra work to sync with layers</a:t>
            </a:r>
          </a:p>
        </p:txBody>
      </p:sp>
    </p:spTree>
    <p:extLst>
      <p:ext uri="{BB962C8B-B14F-4D97-AF65-F5344CB8AC3E}">
        <p14:creationId xmlns:p14="http://schemas.microsoft.com/office/powerpoint/2010/main" val="3358268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How does MM affect programmers?</a:t>
            </a:r>
          </a:p>
        </p:txBody>
      </p:sp>
      <p:sp>
        <p:nvSpPr>
          <p:cNvPr id="3" name="Content Placeholder 2"/>
          <p:cNvSpPr>
            <a:spLocks noGrp="1"/>
          </p:cNvSpPr>
          <p:nvPr>
            <p:ph idx="1"/>
          </p:nvPr>
        </p:nvSpPr>
        <p:spPr/>
        <p:txBody>
          <a:bodyPr/>
          <a:lstStyle/>
          <a:p>
            <a:r>
              <a:rPr lang="en-US" dirty="0"/>
              <a:t>Save a lot time coding locomotion state machine</a:t>
            </a:r>
          </a:p>
          <a:p>
            <a:r>
              <a:rPr lang="en-US" dirty="0"/>
              <a:t>Need good in game visualization debugger to explain why this pose is selected</a:t>
            </a:r>
          </a:p>
          <a:p>
            <a:pPr lvl="1"/>
            <a:endParaRPr lang="en-US" dirty="0"/>
          </a:p>
        </p:txBody>
      </p:sp>
    </p:spTree>
    <p:extLst>
      <p:ext uri="{BB962C8B-B14F-4D97-AF65-F5344CB8AC3E}">
        <p14:creationId xmlns:p14="http://schemas.microsoft.com/office/powerpoint/2010/main" val="2038720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MM affect animators?</a:t>
            </a:r>
          </a:p>
        </p:txBody>
      </p:sp>
      <p:sp>
        <p:nvSpPr>
          <p:cNvPr id="3" name="Content Placeholder 2"/>
          <p:cNvSpPr>
            <a:spLocks noGrp="1"/>
          </p:cNvSpPr>
          <p:nvPr>
            <p:ph idx="1"/>
          </p:nvPr>
        </p:nvSpPr>
        <p:spPr/>
        <p:txBody>
          <a:bodyPr/>
          <a:lstStyle/>
          <a:p>
            <a:r>
              <a:rPr lang="en-US" dirty="0"/>
              <a:t>Animation Clips are recommended:</a:t>
            </a:r>
          </a:p>
          <a:p>
            <a:pPr lvl="1"/>
            <a:r>
              <a:rPr lang="en-US" dirty="0"/>
              <a:t>Clips can remove redundant data</a:t>
            </a:r>
          </a:p>
          <a:p>
            <a:pPr lvl="1"/>
            <a:r>
              <a:rPr lang="en-US" dirty="0"/>
              <a:t>Need time to tweak pose weights and trajectory weights</a:t>
            </a:r>
          </a:p>
          <a:p>
            <a:r>
              <a:rPr lang="en-US" dirty="0"/>
              <a:t>No markup needed</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4" name="mm-dina-demo-s1">
            <a:hlinkClick r:id="" action="ppaction://media"/>
            <a:extLst>
              <a:ext uri="{FF2B5EF4-FFF2-40B4-BE49-F238E27FC236}">
                <a16:creationId xmlns:a16="http://schemas.microsoft.com/office/drawing/2014/main" id="{1C491F15-B30D-42C8-A691-97891102E9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10000"/>
          </a:bodyPr>
          <a:lstStyle/>
          <a:p>
            <a:r>
              <a:rPr lang="en-US" dirty="0"/>
              <a:t>MM is data-driven approach which handles transition, which produces better quality.</a:t>
            </a:r>
          </a:p>
          <a:p>
            <a:endParaRPr lang="en-US" dirty="0"/>
          </a:p>
          <a:p>
            <a:r>
              <a:rPr lang="en-US" dirty="0"/>
              <a:t>Motion matching will be next-gen animation standard.</a:t>
            </a:r>
          </a:p>
          <a:p>
            <a:endParaRPr lang="en-US" dirty="0"/>
          </a:p>
          <a:p>
            <a:r>
              <a:rPr lang="en-US" dirty="0"/>
              <a:t>MM means mentality shift to animators. They need take extra steps to manage “MM sets”.</a:t>
            </a:r>
          </a:p>
          <a:p>
            <a:endParaRPr lang="en-US" dirty="0"/>
          </a:p>
          <a:p>
            <a:endParaRPr lang="en-US" dirty="0"/>
          </a:p>
          <a:p>
            <a:endParaRPr lang="en-US" dirty="0"/>
          </a:p>
          <a:p>
            <a:endParaRPr lang="en-US" dirty="0"/>
          </a:p>
          <a:p>
            <a:r>
              <a:rPr lang="en-US" dirty="0"/>
              <a:t>Reference: Michael </a:t>
            </a:r>
            <a:r>
              <a:rPr lang="en-US" dirty="0" err="1"/>
              <a:t>Buttner</a:t>
            </a:r>
            <a:r>
              <a:rPr lang="en-US" dirty="0"/>
              <a:t> [</a:t>
            </a:r>
            <a:r>
              <a:rPr lang="en-US" sz="1400" b="1" dirty="0"/>
              <a:t>Motion Matching - The Road to Next Gen Animation</a:t>
            </a:r>
            <a:r>
              <a:rPr lang="en-US" dirty="0"/>
              <a:t>]</a:t>
            </a:r>
          </a:p>
        </p:txBody>
      </p:sp>
    </p:spTree>
    <p:extLst>
      <p:ext uri="{BB962C8B-B14F-4D97-AF65-F5344CB8AC3E}">
        <p14:creationId xmlns:p14="http://schemas.microsoft.com/office/powerpoint/2010/main" val="3486339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Traditional locomotion system</a:t>
            </a:r>
            <a:endParaRPr lang="en-US" dirty="0"/>
          </a:p>
        </p:txBody>
      </p:sp>
      <p:sp>
        <p:nvSpPr>
          <p:cNvPr id="3" name="Content Placeholder 2"/>
          <p:cNvSpPr>
            <a:spLocks noGrp="1"/>
          </p:cNvSpPr>
          <p:nvPr>
            <p:ph idx="1"/>
          </p:nvPr>
        </p:nvSpPr>
        <p:spPr/>
        <p:txBody>
          <a:bodyPr/>
          <a:lstStyle/>
          <a:p>
            <a:r>
              <a:rPr lang="en-US" dirty="0"/>
              <a:t>Blend tree and parametric blending </a:t>
            </a:r>
          </a:p>
          <a:p>
            <a:r>
              <a:rPr lang="en-US" dirty="0"/>
              <a:t>Many layers</a:t>
            </a:r>
          </a:p>
          <a:p>
            <a:r>
              <a:rPr lang="en-US" dirty="0"/>
              <a:t>State machines</a:t>
            </a:r>
          </a:p>
          <a:p>
            <a:r>
              <a:rPr lang="en-US" dirty="0"/>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5461" y="1731963"/>
            <a:ext cx="7391553" cy="4059237"/>
          </a:xfrm>
        </p:spPr>
      </p:pic>
    </p:spTree>
    <p:extLst>
      <p:ext uri="{BB962C8B-B14F-4D97-AF65-F5344CB8AC3E}">
        <p14:creationId xmlns:p14="http://schemas.microsoft.com/office/powerpoint/2010/main" val="3181351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 of traditional system</a:t>
            </a:r>
          </a:p>
        </p:txBody>
      </p:sp>
      <p:sp>
        <p:nvSpPr>
          <p:cNvPr id="3" name="Content Placeholder 2"/>
          <p:cNvSpPr>
            <a:spLocks noGrp="1"/>
          </p:cNvSpPr>
          <p:nvPr>
            <p:ph idx="1"/>
          </p:nvPr>
        </p:nvSpPr>
        <p:spPr/>
        <p:txBody>
          <a:bodyPr/>
          <a:lstStyle/>
          <a:p>
            <a:r>
              <a:rPr lang="en-US" dirty="0"/>
              <a:t>Code: Complexity</a:t>
            </a:r>
          </a:p>
          <a:p>
            <a:pPr lvl="1"/>
            <a:r>
              <a:rPr lang="en-US" dirty="0"/>
              <a:t>Huge web of state-machine</a:t>
            </a:r>
          </a:p>
          <a:p>
            <a:pPr lvl="1"/>
            <a:r>
              <a:rPr lang="en-US" dirty="0"/>
              <a:t>Lots of layers</a:t>
            </a:r>
          </a:p>
          <a:p>
            <a:pPr lvl="1"/>
            <a:r>
              <a:rPr lang="en-US" dirty="0"/>
              <a:t>Hard to implement transitions (lose fidelity)</a:t>
            </a:r>
          </a:p>
          <a:p>
            <a:pPr lvl="1"/>
            <a:endParaRPr lang="en-US" dirty="0"/>
          </a:p>
          <a:p>
            <a:r>
              <a:rPr lang="en-US" dirty="0"/>
              <a:t>Animation:</a:t>
            </a:r>
          </a:p>
          <a:p>
            <a:pPr lvl="1"/>
            <a:r>
              <a:rPr lang="en-US" dirty="0"/>
              <a:t>Lots of markup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There’s details presented in data:</a:t>
            </a:r>
          </a:p>
          <a:p>
            <a:pPr lvl="1"/>
            <a:r>
              <a:rPr lang="en-US" dirty="0"/>
              <a:t>Change directions</a:t>
            </a:r>
          </a:p>
          <a:p>
            <a:pPr lvl="1"/>
            <a:r>
              <a:rPr lang="en-US" dirty="0"/>
              <a:t>Foot planting</a:t>
            </a:r>
          </a:p>
          <a:p>
            <a:pPr lvl="1"/>
            <a:r>
              <a:rPr lang="en-US" dirty="0"/>
              <a:t>Weight shifting</a:t>
            </a:r>
          </a:p>
          <a:p>
            <a:r>
              <a:rPr lang="en-US" dirty="0"/>
              <a:t>Those details are hard to implemented by traditional methods.</a:t>
            </a:r>
          </a:p>
          <a:p>
            <a:r>
              <a:rPr lang="en-US" dirty="0"/>
              <a:t>Even implemented, it loses fidelity to some degrees.</a:t>
            </a:r>
          </a:p>
          <a:p>
            <a:endParaRPr lang="en-US" dirty="0"/>
          </a:p>
          <a:p>
            <a:pPr marL="36900" indent="0">
              <a:buNone/>
            </a:pPr>
            <a:endParaRPr lang="en-US" dirty="0"/>
          </a:p>
        </p:txBody>
      </p:sp>
    </p:spTree>
    <p:extLst>
      <p:ext uri="{BB962C8B-B14F-4D97-AF65-F5344CB8AC3E}">
        <p14:creationId xmlns:p14="http://schemas.microsoft.com/office/powerpoint/2010/main" val="931299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t>Let’s forget about state machines, blend trees.</a:t>
            </a:r>
          </a:p>
          <a:p>
            <a:endParaRPr lang="en-US" dirty="0"/>
          </a:p>
          <a:p>
            <a:endParaRPr lang="en-US" dirty="0"/>
          </a:p>
          <a:p>
            <a:r>
              <a:rPr lang="en-US" dirty="0"/>
              <a:t>Why not think mocap data as a pose database, and search the best matching pose from it?</a:t>
            </a:r>
          </a:p>
          <a:p>
            <a:endParaRPr lang="en-US" dirty="0"/>
          </a:p>
        </p:txBody>
      </p:sp>
    </p:spTree>
    <p:extLst>
      <p:ext uri="{BB962C8B-B14F-4D97-AF65-F5344CB8AC3E}">
        <p14:creationId xmlns:p14="http://schemas.microsoft.com/office/powerpoint/2010/main" val="3896225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2075</TotalTime>
  <Words>1507</Words>
  <Application>Microsoft Office PowerPoint</Application>
  <PresentationFormat>Widescreen</PresentationFormat>
  <Paragraphs>224</Paragraphs>
  <Slides>41</Slides>
  <Notes>15</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Calibri</vt:lpstr>
      <vt:lpstr>Calisto MT</vt:lpstr>
      <vt:lpstr>Cambria Math</vt:lpstr>
      <vt:lpstr>Wingdings 2</vt:lpstr>
      <vt:lpstr>Slate</vt:lpstr>
      <vt:lpstr>Motion Matching</vt:lpstr>
      <vt:lpstr>PowerPoint Presentation</vt:lpstr>
      <vt:lpstr>Strafing MM Demo</vt:lpstr>
      <vt:lpstr>Non Strafing MM Demo</vt:lpstr>
      <vt:lpstr>Traditional locomotion system</vt:lpstr>
      <vt:lpstr>Animation State Machine</vt:lpstr>
      <vt:lpstr>Drawback of traditional system</vt:lpstr>
      <vt:lpstr>Motivation</vt:lpstr>
      <vt:lpstr>Motivation (cont.)</vt:lpstr>
      <vt:lpstr>Terminology</vt:lpstr>
      <vt:lpstr>First idea: Match desired trajectory</vt:lpstr>
      <vt:lpstr>Desired trajectory from gameplay</vt:lpstr>
      <vt:lpstr>Matching Trajectory Curves</vt:lpstr>
      <vt:lpstr>“Distance” between 2 Trajectories</vt:lpstr>
      <vt:lpstr>First algorithm</vt:lpstr>
      <vt:lpstr>Result of matching desired trajectory only</vt:lpstr>
      <vt:lpstr>Performance of brute force algorithm</vt:lpstr>
      <vt:lpstr>We have problems</vt:lpstr>
      <vt:lpstr>“Pose” Matching</vt:lpstr>
      <vt:lpstr>Pose Matching</vt:lpstr>
      <vt:lpstr>Second Algorithm</vt:lpstr>
      <vt:lpstr>Pose weights</vt:lpstr>
      <vt:lpstr>Trajectory weights</vt:lpstr>
      <vt:lpstr>Result</vt:lpstr>
      <vt:lpstr>Optimization</vt:lpstr>
      <vt:lpstr>Look at the data</vt:lpstr>
      <vt:lpstr>Look at the data</vt:lpstr>
      <vt:lpstr>Look at the data</vt:lpstr>
      <vt:lpstr>Cluster the data (KMean) offline</vt:lpstr>
      <vt:lpstr>Run time code</vt:lpstr>
      <vt:lpstr>Run time code</vt:lpstr>
      <vt:lpstr>Result</vt:lpstr>
      <vt:lpstr>Another optimization idea</vt:lpstr>
      <vt:lpstr>What else?</vt:lpstr>
      <vt:lpstr>Debugger</vt:lpstr>
      <vt:lpstr>How about other animation?</vt:lpstr>
      <vt:lpstr>Cons</vt:lpstr>
      <vt:lpstr>How does MM affect programmers?</vt:lpstr>
      <vt:lpstr>How does MM affect animators?</vt:lpstr>
      <vt:lpstr>Conclusion</vt:lpstr>
      <vt:lpstr>Q&amp;A</vt:lpstr>
    </vt:vector>
  </TitlesOfParts>
  <Company>Naughty Dog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dc:title>
  <dc:creator>Kan Xu</dc:creator>
  <cp:lastModifiedBy>Kan Xu</cp:lastModifiedBy>
  <cp:revision>158</cp:revision>
  <dcterms:created xsi:type="dcterms:W3CDTF">2020-07-27T17:17:37Z</dcterms:created>
  <dcterms:modified xsi:type="dcterms:W3CDTF">2020-07-30T00:46:57Z</dcterms:modified>
</cp:coreProperties>
</file>